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2" r:id="rId3"/>
    <p:sldId id="283" r:id="rId4"/>
    <p:sldId id="287" r:id="rId5"/>
    <p:sldId id="291" r:id="rId6"/>
    <p:sldId id="290" r:id="rId7"/>
    <p:sldId id="289" r:id="rId8"/>
    <p:sldId id="288" r:id="rId9"/>
    <p:sldId id="296" r:id="rId10"/>
    <p:sldId id="292" r:id="rId11"/>
    <p:sldId id="293" r:id="rId12"/>
    <p:sldId id="294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6" r:id="rId26"/>
    <p:sldId id="310" r:id="rId27"/>
    <p:sldId id="312" r:id="rId28"/>
    <p:sldId id="317" r:id="rId29"/>
    <p:sldId id="314" r:id="rId30"/>
    <p:sldId id="315" r:id="rId31"/>
    <p:sldId id="318" r:id="rId32"/>
    <p:sldId id="319" r:id="rId33"/>
    <p:sldId id="321" r:id="rId34"/>
    <p:sldId id="322" r:id="rId35"/>
    <p:sldId id="280" r:id="rId36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D9D9D"/>
    <a:srgbClr val="5D85C3"/>
    <a:srgbClr val="B90F22"/>
    <a:srgbClr val="D7DAE3"/>
    <a:srgbClr val="020000"/>
    <a:srgbClr val="A6A6A6"/>
    <a:srgbClr val="000000"/>
    <a:srgbClr val="E9503E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4" autoAdjust="0"/>
    <p:restoredTop sz="94484" autoAdjust="0"/>
  </p:normalViewPr>
  <p:slideViewPr>
    <p:cSldViewPr snapToObjects="1">
      <p:cViewPr varScale="1">
        <p:scale>
          <a:sx n="105" d="100"/>
          <a:sy n="105" d="100"/>
        </p:scale>
        <p:origin x="2556" y="114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5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C38BEAA7-DD50-428C-ADE4-7E2F1B0A285E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/</a:t>
            </a:r>
            <a:r>
              <a:rPr lang="de-DE" dirty="0" err="1"/>
              <a:t>extrapolation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4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10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Better</a:t>
            </a:r>
            <a:r>
              <a:rPr lang="de-DE" dirty="0"/>
              <a:t> Symbols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checkmarks</a:t>
            </a:r>
            <a:r>
              <a:rPr lang="en-GB" dirty="0"/>
              <a:t>, Animation, Grey out unimportant parts of architecture for every condition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12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58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44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529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59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575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diagram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38AC4-E146-45A8-B14E-61C886C36418}" type="datetime4">
              <a:rPr lang="de-DE" smtClean="0"/>
              <a:t>18. Dezember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70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C7D837E-DAAD-4CD9-B9CF-E4498BF16677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52713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Agendapunkt</a:t>
            </a:r>
            <a:r>
              <a:rPr lang="en-GB" noProof="0" dirty="0"/>
              <a:t> / </a:t>
            </a:r>
            <a:r>
              <a:rPr lang="en-GB" noProof="0" dirty="0" err="1"/>
              <a:t>Kapitelthema</a:t>
            </a:r>
            <a:endParaRPr lang="en-GB" noProof="0" dirty="0"/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34435" y="946699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 dirty="0" err="1"/>
              <a:t>Formatvorlagen</a:t>
            </a:r>
            <a:r>
              <a:rPr lang="en-GB" noProof="0" dirty="0"/>
              <a:t> des </a:t>
            </a:r>
            <a:r>
              <a:rPr lang="en-GB" noProof="0" dirty="0" err="1"/>
              <a:t>Textmasters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4461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294798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7334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43450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07458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752760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en-GB" noProof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446180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GB" noProof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62115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294330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4967501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640674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Agendapunkt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40904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en-GB" noProof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51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B776-BD87-4A81-B0AC-E9ED3182A9FF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93345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4410" y="934170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 dirty="0" err="1"/>
              <a:t>Erste</a:t>
            </a:r>
            <a:r>
              <a:rPr lang="en-GB" noProof="0" dirty="0"/>
              <a:t> Ebene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"/>
          <p:cNvSpPr>
            <a:spLocks noGrp="1"/>
          </p:cNvSpPr>
          <p:nvPr>
            <p:ph type="pic" sz="quarter" idx="14" hasCustomPrompt="1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Hier </a:t>
            </a:r>
            <a:r>
              <a:rPr lang="de-DE" dirty="0" err="1"/>
              <a:t>Sublogo</a:t>
            </a:r>
            <a:r>
              <a:rPr lang="de-DE" dirty="0"/>
              <a:t> platzieren</a:t>
            </a:r>
          </a:p>
        </p:txBody>
      </p: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98FB-6C64-8B44-93CB-335C8026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en-GB" noProof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C337-9C6B-473C-B473-BDE4CF66669A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9A91-D1F9-42A0-A1CB-5DF562A7248F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FB4C96E-5C78-4C09-A8D4-8F948C15034E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en-GB" noProof="0"/>
              <a:t>Erste Ebene</a:t>
            </a:r>
          </a:p>
          <a:p>
            <a:pPr lvl="1"/>
            <a:r>
              <a:rPr lang="en-GB" noProof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AAC4076-EC7F-441E-9ED4-EEE576E426E4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en-GB" noProof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20817B3-F19C-4B98-BBED-6F1532C3BDAE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Maschinenbau | CPS | Fabian Roth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8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fld id="{860698C9-39A5-41C7-A518-1A5340083AD3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noProof="0"/>
              <a:t>Titelmasterformat </a:t>
            </a:r>
            <a:r>
              <a:rPr lang="en-GB" noProof="0"/>
              <a:t>durch Klicken bearbeiten</a:t>
            </a:r>
            <a:endParaRPr lang="en-GB" altLang="de-DE" noProof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Maschinenbau | CPS | Fabian Roth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all" spc="200" baseline="0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9.sv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24.svg"/><Relationship Id="rId12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7.svg"/><Relationship Id="rId7" Type="http://schemas.openxmlformats.org/officeDocument/2006/relationships/image" Target="../media/image12.svg"/><Relationship Id="rId12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sv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1.svg"/><Relationship Id="rId4" Type="http://schemas.openxmlformats.org/officeDocument/2006/relationships/image" Target="../media/image8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8071E2-303E-8336-D123-4F296B5C9A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D837E-DAAD-4CD9-B9CF-E4498BF16677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BDAE9D-1478-7DDB-675E-F336551EA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8381BB-500E-1B83-8B95-343276E5D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Maschinenbau | CPS | Fabian Roth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82A8A1-EC02-DAA6-AD71-86A362C3C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Fabian Roth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84C88-91E0-2F3B-198E-51FDEF3CE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Task 2&amp;3: </a:t>
            </a:r>
            <a:r>
              <a:rPr lang="en-US" dirty="0" err="1"/>
              <a:t>Hyperelasticity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9B5049A-0E75-60C2-6824-DC7B5552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923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</a:t>
            </a:r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091069" y="1812556"/>
            <a:ext cx="9427371" cy="4856804"/>
            <a:chOff x="1596017" y="1812556"/>
            <a:chExt cx="8999966" cy="463661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596017" y="1812556"/>
              <a:ext cx="8999966" cy="4636613"/>
              <a:chOff x="623392" y="1727679"/>
              <a:chExt cx="8999966" cy="4636613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92" y="1963298"/>
                <a:ext cx="5910277" cy="3941989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5006" y="1727679"/>
                <a:ext cx="3168352" cy="4636613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71786"/>
              <a:ext cx="5281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9    Epochs: 4000    Learn rate: 0.005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04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 - </a:t>
            </a:r>
            <a:r>
              <a:rPr lang="en-US" dirty="0"/>
              <a:t>Biaxial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1DBE5A-6697-3375-FFC1-E071098D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1812556"/>
            <a:ext cx="3318816" cy="48568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6248F3-1E91-B3B6-6573-EDD5A696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/>
          <a:stretch/>
        </p:blipFill>
        <p:spPr>
          <a:xfrm>
            <a:off x="1497324" y="1812556"/>
            <a:ext cx="5393447" cy="42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6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 - Mixed Test</a:t>
            </a:r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1DBE5A-6697-3375-FFC1-E071098D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1812556"/>
            <a:ext cx="3318816" cy="48568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6248F3-1E91-B3B6-6573-EDD5A696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7"/>
          <a:stretch/>
        </p:blipFill>
        <p:spPr>
          <a:xfrm>
            <a:off x="1497324" y="1916832"/>
            <a:ext cx="5393447" cy="41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ABE5A-B23F-BAAD-1284-86F90F76A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Naive Model – Physically Sensible?</a:t>
            </a:r>
            <a:endParaRPr lang="en-GB" dirty="0"/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D13612-A0CA-90DA-85BA-D3365237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A4497-F0CA-96A4-5ABC-66957CF9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90EB02EF-1E74-F6C5-75AB-F6A29D5F21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7859369"/>
                  </p:ext>
                </p:extLst>
              </p:nvPr>
            </p:nvGraphicFramePr>
            <p:xfrm>
              <a:off x="1199456" y="2442864"/>
              <a:ext cx="10621181" cy="2887409"/>
            </p:xfrm>
            <a:graphic>
              <a:graphicData uri="http://schemas.openxmlformats.org/drawingml/2006/table">
                <a:tbl>
                  <a:tblPr bandRow="1">
                    <a:tableStyleId>{C083E6E3-FA7D-4D7B-A595-EF9225AFEA82}</a:tableStyleId>
                  </a:tblPr>
                  <a:tblGrid>
                    <a:gridCol w="2736304">
                      <a:extLst>
                        <a:ext uri="{9D8B030D-6E8A-4147-A177-3AD203B41FA5}">
                          <a16:colId xmlns:a16="http://schemas.microsoft.com/office/drawing/2014/main" val="3956853657"/>
                        </a:ext>
                      </a:extLst>
                    </a:gridCol>
                    <a:gridCol w="5616624">
                      <a:extLst>
                        <a:ext uri="{9D8B030D-6E8A-4147-A177-3AD203B41FA5}">
                          <a16:colId xmlns:a16="http://schemas.microsoft.com/office/drawing/2014/main" val="2807762805"/>
                        </a:ext>
                      </a:extLst>
                    </a:gridCol>
                    <a:gridCol w="2268253">
                      <a:extLst>
                        <a:ext uri="{9D8B030D-6E8A-4147-A177-3AD203B41FA5}">
                          <a16:colId xmlns:a16="http://schemas.microsoft.com/office/drawing/2014/main" val="4133814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indent="0" algn="l">
                            <a:buSzPct val="150000"/>
                            <a:buFontTx/>
                            <a:buNone/>
                          </a:pPr>
                          <a:r>
                            <a:rPr lang="en-US" noProof="0" dirty="0"/>
                            <a:t>Objectivity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By construction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315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Normalization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400" b="1" smtClean="0"/>
                                  <m:t>𝑷</m:t>
                                </m:r>
                                <m:r>
                                  <a:rPr lang="de-DE" sz="2400" b="0" smtClean="0"/>
                                  <m:t>(</m:t>
                                </m:r>
                                <m:r>
                                  <a:rPr lang="de-DE" sz="2400" b="1" smtClean="0"/>
                                  <m:t>𝑭</m:t>
                                </m:r>
                                <m:r>
                                  <a:rPr lang="de-DE" sz="2400" b="0" smtClean="0"/>
                                  <m:t>=</m:t>
                                </m:r>
                                <m:r>
                                  <a:rPr lang="de-DE" sz="2400" b="1" smtClean="0"/>
                                  <m:t>𝑰</m:t>
                                </m:r>
                                <m:r>
                                  <a:rPr lang="de-DE" sz="2400" b="0" smtClean="0"/>
                                  <m:t>)</m:t>
                                </m:r>
                                <m:r>
                                  <a:rPr lang="de-DE" sz="2400" b="0" smtClean="0"/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2400" b="0" smtClean="0"/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2400" b="0" smtClean="0"/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2400" b="0" smtClean="0"/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2400" b="0" smtClean="0"/>
                                            <m:t>0.04</m:t>
                                          </m:r>
                                        </m:e>
                                        <m:e>
                                          <m:r>
                                            <a:rPr lang="de-DE" sz="2400" b="0" smtClean="0"/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2400" b="0" smtClean="0"/>
                                            <m:t>0.04</m:t>
                                          </m:r>
                                        </m:e>
                                        <m:e>
                                          <m:r>
                                            <a:rPr lang="de-DE" sz="2400" b="0" smtClean="0"/>
                                            <m:t>0.06</m:t>
                                          </m:r>
                                        </m:e>
                                        <m:e>
                                          <m:r>
                                            <a:rPr lang="de-DE" sz="2400" b="0" smtClean="0"/>
                                            <m:t>−0.03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2400" b="0" smtClean="0"/>
                                            <m:t>0.03</m:t>
                                          </m:r>
                                        </m:e>
                                        <m:e>
                                          <m:r>
                                            <a:rPr lang="de-DE" sz="2400" b="0" smtClean="0"/>
                                            <m:t>−</m:t>
                                          </m:r>
                                          <m:r>
                                            <a:rPr lang="de-DE" sz="2400" b="0" smtClean="0"/>
                                            <m:t>0.03</m:t>
                                          </m:r>
                                        </m:e>
                                        <m:e>
                                          <m:r>
                                            <a:rPr lang="de-DE" sz="2400" b="0" smtClean="0"/>
                                            <m:t>0.01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de-DE" sz="2400" b="0" smtClean="0"/>
                                  <m:t>≈</m:t>
                                </m:r>
                                <m:r>
                                  <a:rPr lang="de-DE" sz="2400" b="1" smtClean="0"/>
                                  <m:t>𝟎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Approximately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9399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Material Symmetry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89479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Growth Condition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026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Thermodynamics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80587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90EB02EF-1E74-F6C5-75AB-F6A29D5F21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7859369"/>
                  </p:ext>
                </p:extLst>
              </p:nvPr>
            </p:nvGraphicFramePr>
            <p:xfrm>
              <a:off x="1199456" y="2442864"/>
              <a:ext cx="10621181" cy="2887409"/>
            </p:xfrm>
            <a:graphic>
              <a:graphicData uri="http://schemas.openxmlformats.org/drawingml/2006/table">
                <a:tbl>
                  <a:tblPr bandRow="1">
                    <a:tableStyleId>{C083E6E3-FA7D-4D7B-A595-EF9225AFEA82}</a:tableStyleId>
                  </a:tblPr>
                  <a:tblGrid>
                    <a:gridCol w="2736304">
                      <a:extLst>
                        <a:ext uri="{9D8B030D-6E8A-4147-A177-3AD203B41FA5}">
                          <a16:colId xmlns:a16="http://schemas.microsoft.com/office/drawing/2014/main" val="3956853657"/>
                        </a:ext>
                      </a:extLst>
                    </a:gridCol>
                    <a:gridCol w="5616624">
                      <a:extLst>
                        <a:ext uri="{9D8B030D-6E8A-4147-A177-3AD203B41FA5}">
                          <a16:colId xmlns:a16="http://schemas.microsoft.com/office/drawing/2014/main" val="2807762805"/>
                        </a:ext>
                      </a:extLst>
                    </a:gridCol>
                    <a:gridCol w="2268253">
                      <a:extLst>
                        <a:ext uri="{9D8B030D-6E8A-4147-A177-3AD203B41FA5}">
                          <a16:colId xmlns:a16="http://schemas.microsoft.com/office/drawing/2014/main" val="413381498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indent="0" algn="l">
                            <a:buSzPct val="150000"/>
                            <a:buFontTx/>
                            <a:buNone/>
                          </a:pPr>
                          <a:r>
                            <a:rPr lang="en-US" noProof="0" dirty="0"/>
                            <a:t>Objectivity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By construction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3158740"/>
                      </a:ext>
                    </a:extLst>
                  </a:tr>
                  <a:tr h="105860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Normalization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646" t="-46552" r="-40412" b="-14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Approximately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93995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Material Symmetry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894793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Growth Condition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0262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noProof="0" dirty="0"/>
                            <a:t>Thermodynamics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80587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5BDDBD98-464E-5A21-3FCE-F18A374E5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194191"/>
            <a:ext cx="432048" cy="43204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49B30D3-FA3B-CDCF-FE9F-C119B5CFF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943981"/>
            <a:ext cx="432048" cy="4320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F1873DF-1E53-0F5D-F41F-FBA084E5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424086"/>
            <a:ext cx="432048" cy="43204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7E84CD3-0541-E539-DC02-F5619F8D6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8" y="4430918"/>
            <a:ext cx="432048" cy="43204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CD943BE-FAAF-3649-30BD-BFBF72E81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915854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6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Naive Model - Loss weighting strategy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14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091069" y="1812556"/>
            <a:ext cx="9427370" cy="4856804"/>
            <a:chOff x="1596017" y="1812556"/>
            <a:chExt cx="8999965" cy="463661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596017" y="1812556"/>
              <a:ext cx="8999965" cy="4636613"/>
              <a:chOff x="623392" y="1727679"/>
              <a:chExt cx="8999965" cy="4636613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3392" y="1963298"/>
                <a:ext cx="5910277" cy="3941988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727679"/>
                <a:ext cx="3168351" cy="4636613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71786"/>
              <a:ext cx="5281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9    Epochs: 4000    Learn rate: 0.005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69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Naive Model - Loss weighting strategy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15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801242" y="1812556"/>
            <a:ext cx="8717197" cy="4856804"/>
            <a:chOff x="2273993" y="1812556"/>
            <a:chExt cx="8321989" cy="463661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27631" y="1812556"/>
              <a:ext cx="3168351" cy="4636613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71786"/>
              <a:ext cx="5281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9    Epochs: 4000    Learn rate: 0.005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D331B085-535A-A4E6-11AB-4AA110367F42}"/>
              </a:ext>
            </a:extLst>
          </p:cNvPr>
          <p:cNvSpPr txBox="1"/>
          <p:nvPr/>
        </p:nvSpPr>
        <p:spPr>
          <a:xfrm>
            <a:off x="1991544" y="2636912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Weight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diagram</a:t>
            </a:r>
            <a:r>
              <a:rPr lang="de-DE" dirty="0">
                <a:solidFill>
                  <a:srgbClr val="FF0000"/>
                </a:solidFill>
              </a:rPr>
              <a:t>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18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A376650-0A65-C5F5-500C-DCFF3645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5" y="2056297"/>
            <a:ext cx="6961741" cy="3759889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9D9C9-996E-90F5-4538-7CEE577B8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24BCF-D18E-08A7-CA62-ECFCC0DA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14A332-855F-DB31-3196-1DEDA8E2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C4647-E27A-0E4E-DEE5-8D7EA19BDBDA}"/>
              </a:ext>
            </a:extLst>
          </p:cNvPr>
          <p:cNvSpPr txBox="1"/>
          <p:nvPr/>
        </p:nvSpPr>
        <p:spPr>
          <a:xfrm>
            <a:off x="7464152" y="2242971"/>
            <a:ext cx="369844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Polyconvexity/Ellipticity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Normalization</a:t>
            </a:r>
          </a:p>
          <a:p>
            <a:pPr marL="342900" indent="-342900">
              <a:buSzPct val="130000"/>
              <a:buBlip>
                <a:blip r:embed="rId5"/>
              </a:buBlip>
            </a:pPr>
            <a:r>
              <a:rPr lang="en-US" sz="2400" dirty="0"/>
              <a:t>Growth Condition</a:t>
            </a:r>
          </a:p>
        </p:txBody>
      </p:sp>
    </p:spTree>
    <p:extLst>
      <p:ext uri="{BB962C8B-B14F-4D97-AF65-F5344CB8AC3E}">
        <p14:creationId xmlns:p14="http://schemas.microsoft.com/office/powerpoint/2010/main" val="383833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17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1463084" y="1812556"/>
            <a:ext cx="9385444" cy="4856803"/>
            <a:chOff x="1636042" y="1812556"/>
            <a:chExt cx="8959940" cy="4636612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636042" y="1812556"/>
              <a:ext cx="8959940" cy="4636612"/>
              <a:chOff x="663417" y="1727679"/>
              <a:chExt cx="8959940" cy="4636612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3417" y="1909775"/>
                <a:ext cx="5830227" cy="3941988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727679"/>
                <a:ext cx="3168351" cy="4636612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18266"/>
              <a:ext cx="5042003" cy="29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1    Epochs: 4000    Learn rate: 0.005</a:t>
              </a: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</p:spTree>
    <p:extLst>
      <p:ext uri="{BB962C8B-B14F-4D97-AF65-F5344CB8AC3E}">
        <p14:creationId xmlns:p14="http://schemas.microsoft.com/office/powerpoint/2010/main" val="2767032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18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0089" y="1495755"/>
            <a:ext cx="10518439" cy="5173604"/>
            <a:chOff x="-418212" y="1425241"/>
            <a:chExt cx="10041569" cy="49390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18212" y="1425241"/>
              <a:ext cx="6911855" cy="4339084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006" y="1727679"/>
              <a:ext cx="3168351" cy="4636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049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19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330089" y="1495755"/>
            <a:ext cx="10518439" cy="5173604"/>
            <a:chOff x="-418212" y="1425241"/>
            <a:chExt cx="10041569" cy="49390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18212" y="1425241"/>
              <a:ext cx="6911855" cy="433908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006" y="1727679"/>
              <a:ext cx="3168351" cy="4636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94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024C2D-9B8D-5B1B-D1AF-D647E6CE9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692" y="2848651"/>
            <a:ext cx="4439307" cy="307777"/>
          </a:xfrm>
        </p:spPr>
        <p:txBody>
          <a:bodyPr/>
          <a:lstStyle/>
          <a:p>
            <a:r>
              <a:rPr lang="en-US" sz="2000" b="1" dirty="0"/>
              <a:t>Data preparation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207C74-FDFF-69A1-5F40-CDE501E47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435" y="946699"/>
            <a:ext cx="9594652" cy="428831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AC230C9-08AB-A23E-418A-27222026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D3A908-F87A-7443-3210-3F002D270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7B275A0-F0EC-2FB5-C181-5E45D39B3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376" y="2733460"/>
            <a:ext cx="960587" cy="538161"/>
          </a:xfrm>
        </p:spPr>
        <p:txBody>
          <a:bodyPr/>
          <a:lstStyle/>
          <a:p>
            <a:r>
              <a:rPr lang="de-DE" dirty="0"/>
              <a:t>2.1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72795C-604F-859F-2EE4-C8B9FE864D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376" y="3434500"/>
            <a:ext cx="960587" cy="538161"/>
          </a:xfrm>
        </p:spPr>
        <p:txBody>
          <a:bodyPr/>
          <a:lstStyle/>
          <a:p>
            <a:r>
              <a:rPr lang="de-DE" dirty="0"/>
              <a:t>2.2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FC5D023-1FE3-58FC-3FDE-8F584EE675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376" y="4074580"/>
            <a:ext cx="960587" cy="538161"/>
          </a:xfrm>
        </p:spPr>
        <p:txBody>
          <a:bodyPr/>
          <a:lstStyle/>
          <a:p>
            <a:r>
              <a:rPr lang="de-DE" dirty="0"/>
              <a:t>2.3</a:t>
            </a:r>
            <a:endParaRPr lang="en-GB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3071849-E0D3-AD9B-F9BC-70BF4593DB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376" y="4752760"/>
            <a:ext cx="960587" cy="538161"/>
          </a:xfrm>
        </p:spPr>
        <p:txBody>
          <a:bodyPr/>
          <a:lstStyle/>
          <a:p>
            <a:r>
              <a:rPr lang="de-DE" dirty="0"/>
              <a:t>2.4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528F32-2B06-15CF-0A4D-2E05D4496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376" y="5446180"/>
            <a:ext cx="960587" cy="538161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08D1B31-D21A-22EA-FA9D-10246B0FA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56693" y="3520575"/>
            <a:ext cx="4439307" cy="307777"/>
          </a:xfrm>
        </p:spPr>
        <p:txBody>
          <a:bodyPr/>
          <a:lstStyle/>
          <a:p>
            <a:r>
              <a:rPr lang="en-US" sz="2000" b="1" dirty="0"/>
              <a:t>Naive model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E61E65-489A-EAC8-B55C-85F5D0C8B7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693" y="4193746"/>
            <a:ext cx="4439307" cy="307777"/>
          </a:xfrm>
        </p:spPr>
        <p:txBody>
          <a:bodyPr/>
          <a:lstStyle/>
          <a:p>
            <a:r>
              <a:rPr lang="en-US" sz="2000" b="1" dirty="0"/>
              <a:t>Physics-augmented model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689A65D-57F7-E74B-D153-16CD474CEF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56693" y="4866917"/>
            <a:ext cx="4439307" cy="615553"/>
          </a:xfrm>
        </p:spPr>
        <p:txBody>
          <a:bodyPr/>
          <a:lstStyle/>
          <a:p>
            <a:r>
              <a:rPr lang="en-GB" sz="2000" b="1" dirty="0"/>
              <a:t>Concentric sampled deformation gradients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182050D-4614-7570-F433-56FDF2965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E6EFF58-AE30-4A8D-3E86-4CF6401A37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14762" y="2848651"/>
            <a:ext cx="4439307" cy="307777"/>
          </a:xfrm>
        </p:spPr>
        <p:txBody>
          <a:bodyPr/>
          <a:lstStyle/>
          <a:p>
            <a:r>
              <a:rPr lang="en-GB" sz="2000" b="1" dirty="0"/>
              <a:t>Data preparation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4C36EA7-44B9-AAF4-DC0C-D6B6EAFA4E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37445" y="2733460"/>
            <a:ext cx="960587" cy="538161"/>
          </a:xfrm>
        </p:spPr>
        <p:txBody>
          <a:bodyPr/>
          <a:lstStyle/>
          <a:p>
            <a:r>
              <a:rPr lang="de-DE" dirty="0"/>
              <a:t>3.1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79976B0-62F0-887A-2E31-E8F6A5BBB0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7445" y="3434500"/>
            <a:ext cx="960587" cy="538161"/>
          </a:xfrm>
        </p:spPr>
        <p:txBody>
          <a:bodyPr/>
          <a:lstStyle/>
          <a:p>
            <a:r>
              <a:rPr lang="de-DE" dirty="0"/>
              <a:t>3.2</a:t>
            </a:r>
            <a:endParaRPr lang="en-GB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4162CA8-4291-E3E7-E0AC-F0D749C5AE5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7445" y="4074580"/>
            <a:ext cx="960587" cy="538161"/>
          </a:xfrm>
        </p:spPr>
        <p:txBody>
          <a:bodyPr/>
          <a:lstStyle/>
          <a:p>
            <a:r>
              <a:rPr lang="de-DE" dirty="0"/>
              <a:t>3.3</a:t>
            </a:r>
            <a:endParaRPr lang="en-GB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296CC82-8A35-37D3-452D-A17A1A8CB7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7445" y="4752760"/>
            <a:ext cx="960587" cy="538161"/>
          </a:xfrm>
        </p:spPr>
        <p:txBody>
          <a:bodyPr/>
          <a:lstStyle/>
          <a:p>
            <a:r>
              <a:rPr lang="de-DE" dirty="0"/>
              <a:t>3.4</a:t>
            </a:r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B3087EE-6015-C165-225A-607D6BC29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C69EE08-02C7-815B-A797-3892BBFD52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14762" y="3521822"/>
            <a:ext cx="4439307" cy="307777"/>
          </a:xfrm>
        </p:spPr>
        <p:txBody>
          <a:bodyPr/>
          <a:lstStyle/>
          <a:p>
            <a:r>
              <a:rPr lang="en-GB" sz="2000" b="1" dirty="0"/>
              <a:t>Invariant-based model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7B52021-2DD6-F370-04D8-EA72200630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4762" y="4194993"/>
            <a:ext cx="4439307" cy="307777"/>
          </a:xfrm>
        </p:spPr>
        <p:txBody>
          <a:bodyPr/>
          <a:lstStyle/>
          <a:p>
            <a:r>
              <a:rPr lang="en-GB" sz="2000" b="1" dirty="0"/>
              <a:t>Deformation-gradient based model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14D91125-1277-5D23-EADD-948F3B71C8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14762" y="4868164"/>
            <a:ext cx="4439307" cy="307777"/>
          </a:xfrm>
        </p:spPr>
        <p:txBody>
          <a:bodyPr/>
          <a:lstStyle/>
          <a:p>
            <a:r>
              <a:rPr lang="en-GB" sz="2000" b="1" dirty="0"/>
              <a:t>Data augmentation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8C3BC4-3694-630E-E41D-7FF6104C0F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8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E9C6967-1E57-BF15-B494-618685C18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003" y="2926232"/>
            <a:ext cx="7679286" cy="315471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For F = I the model predicts: </a:t>
            </a:r>
          </a:p>
          <a:p>
            <a:r>
              <a:rPr lang="en-GB" dirty="0">
                <a:solidFill>
                  <a:srgbClr val="FF0000"/>
                </a:solidFill>
              </a:rPr>
              <a:t>W = [[-0.05794334]], </a:t>
            </a:r>
          </a:p>
          <a:p>
            <a:r>
              <a:rPr lang="en-GB" dirty="0">
                <a:solidFill>
                  <a:srgbClr val="FF0000"/>
                </a:solidFill>
              </a:rPr>
              <a:t>P = </a:t>
            </a:r>
          </a:p>
          <a:p>
            <a:r>
              <a:rPr lang="en-GB" dirty="0">
                <a:solidFill>
                  <a:srgbClr val="FF0000"/>
                </a:solidFill>
              </a:rPr>
              <a:t>[[[-0.04460907  0.          0.        ]</a:t>
            </a:r>
          </a:p>
          <a:p>
            <a:r>
              <a:rPr lang="en-GB" dirty="0">
                <a:solidFill>
                  <a:srgbClr val="FF0000"/>
                </a:solidFill>
              </a:rPr>
              <a:t>  [ 0.          0.01268005  0.        ]</a:t>
            </a:r>
          </a:p>
          <a:p>
            <a:r>
              <a:rPr lang="en-GB" dirty="0">
                <a:solidFill>
                  <a:srgbClr val="FF0000"/>
                </a:solidFill>
              </a:rPr>
              <a:t>  [ 0.          0.          0.01268005]]] </a:t>
            </a:r>
          </a:p>
          <a:p>
            <a:r>
              <a:rPr lang="en-GB" dirty="0">
                <a:solidFill>
                  <a:srgbClr val="FF0000"/>
                </a:solidFill>
              </a:rPr>
              <a:t>=</a:t>
            </a:r>
          </a:p>
          <a:p>
            <a:r>
              <a:rPr lang="en-GB" dirty="0">
                <a:solidFill>
                  <a:srgbClr val="FF0000"/>
                </a:solidFill>
              </a:rPr>
              <a:t>[[[-0.04  0.    0.  ]</a:t>
            </a:r>
          </a:p>
          <a:p>
            <a:r>
              <a:rPr lang="en-GB" dirty="0">
                <a:solidFill>
                  <a:srgbClr val="FF0000"/>
                </a:solidFill>
              </a:rPr>
              <a:t>  [ 0.    0.01  0.  ]</a:t>
            </a:r>
          </a:p>
          <a:p>
            <a:r>
              <a:rPr lang="en-GB" dirty="0">
                <a:solidFill>
                  <a:srgbClr val="FF0000"/>
                </a:solidFill>
              </a:rPr>
              <a:t>  [ 0.    0.    0.01]]]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629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700808"/>
            <a:ext cx="3719673" cy="46437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BE7D50-32C1-6AE2-862B-201F5AD6C758}"/>
              </a:ext>
            </a:extLst>
          </p:cNvPr>
          <p:cNvSpPr txBox="1"/>
          <p:nvPr/>
        </p:nvSpPr>
        <p:spPr>
          <a:xfrm>
            <a:off x="4548400" y="5706119"/>
            <a:ext cx="5281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</p:spTree>
    <p:extLst>
      <p:ext uri="{BB962C8B-B14F-4D97-AF65-F5344CB8AC3E}">
        <p14:creationId xmlns:p14="http://schemas.microsoft.com/office/powerpoint/2010/main" val="248527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288" y="1700808"/>
            <a:ext cx="3719672" cy="46437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BE7D50-32C1-6AE2-862B-201F5AD6C758}"/>
              </a:ext>
            </a:extLst>
          </p:cNvPr>
          <p:cNvSpPr txBox="1"/>
          <p:nvPr/>
        </p:nvSpPr>
        <p:spPr>
          <a:xfrm>
            <a:off x="4548400" y="5706119"/>
            <a:ext cx="5281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565AFB-7B89-FEBA-4AAE-2D4B75CE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96" y="1553945"/>
            <a:ext cx="6615518" cy="41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4" y="1700809"/>
            <a:ext cx="3719672" cy="4643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BE7D50-32C1-6AE2-862B-201F5AD6C758}"/>
              </a:ext>
            </a:extLst>
          </p:cNvPr>
          <p:cNvSpPr txBox="1"/>
          <p:nvPr/>
        </p:nvSpPr>
        <p:spPr>
          <a:xfrm>
            <a:off x="4548400" y="5706119"/>
            <a:ext cx="5281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565AFB-7B89-FEBA-4AAE-2D4B75CE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795" y="1553945"/>
            <a:ext cx="6614120" cy="41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95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20BDD5-98AC-C507-AA48-4A6B0BCC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4" y="1700809"/>
            <a:ext cx="3719672" cy="4643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BE7D50-32C1-6AE2-862B-201F5AD6C758}"/>
              </a:ext>
            </a:extLst>
          </p:cNvPr>
          <p:cNvSpPr txBox="1"/>
          <p:nvPr/>
        </p:nvSpPr>
        <p:spPr>
          <a:xfrm>
            <a:off x="4548400" y="5706119"/>
            <a:ext cx="5281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Layers: 16, 16, 1    Epochs: 4000    Learn rate: 0.005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565AFB-7B89-FEBA-4AAE-2D4B75CE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795" y="1553945"/>
            <a:ext cx="6614120" cy="41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1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07943A-CB2E-F4E0-74C4-96944AEF1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Physics-augmented model</a:t>
            </a:r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4A63C1-E33B-C6D0-FD26-CC89696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3.2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BB4D6-C130-FACD-475D-8C94B00D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5CCABA-341A-AFF4-9C18-63777415717B}"/>
              </a:ext>
            </a:extLst>
          </p:cNvPr>
          <p:cNvSpPr txBox="1"/>
          <p:nvPr/>
        </p:nvSpPr>
        <p:spPr>
          <a:xfrm>
            <a:off x="3431704" y="2924944"/>
            <a:ext cx="4862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Use different load paths for the calibration of the </a:t>
            </a:r>
          </a:p>
          <a:p>
            <a:pPr algn="l"/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model, e.g. only uniaxial tension. Is the model still</a:t>
            </a:r>
          </a:p>
          <a:p>
            <a:pPr algn="l"/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able to extrapolate to the other cases?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87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26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2C5BF14-AF27-E5AD-B7BB-F0D07E211CE3}"/>
              </a:ext>
            </a:extLst>
          </p:cNvPr>
          <p:cNvGrpSpPr/>
          <p:nvPr/>
        </p:nvGrpSpPr>
        <p:grpSpPr>
          <a:xfrm>
            <a:off x="1703512" y="2129059"/>
            <a:ext cx="9385444" cy="4465259"/>
            <a:chOff x="1636042" y="1647125"/>
            <a:chExt cx="8959940" cy="426282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72264EEF-4173-B5EA-7E11-AC8F15AF8CF4}"/>
                </a:ext>
              </a:extLst>
            </p:cNvPr>
            <p:cNvGrpSpPr/>
            <p:nvPr/>
          </p:nvGrpSpPr>
          <p:grpSpPr>
            <a:xfrm>
              <a:off x="1636042" y="2006988"/>
              <a:ext cx="8959940" cy="3902957"/>
              <a:chOff x="663417" y="1922111"/>
              <a:chExt cx="8959940" cy="3902957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ADB0D9D7-F86C-E07B-0DF2-25BF13184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3417" y="1936471"/>
                <a:ext cx="5830227" cy="3888597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4AEC386-5892-CD3D-B1C7-CB0F28450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5006" y="1922111"/>
                <a:ext cx="3168351" cy="3723982"/>
              </a:xfrm>
              <a:prstGeom prst="rect">
                <a:avLst/>
              </a:prstGeom>
            </p:spPr>
          </p:pic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C0B136-4525-123D-7FCE-48483BCBACAD}"/>
                </a:ext>
              </a:extLst>
            </p:cNvPr>
            <p:cNvSpPr txBox="1"/>
            <p:nvPr/>
          </p:nvSpPr>
          <p:spPr>
            <a:xfrm>
              <a:off x="2296167" y="1647125"/>
              <a:ext cx="5958670" cy="49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ICNN: Layers: 8, 8, 1  Epochs: 300  Learn rate: 0.002</a:t>
              </a:r>
            </a:p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FFNN: Layers: 32,32,16, 9  Epochs: 6000  Learning rate: 0.002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95/5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5778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483E17-27EF-0C40-A05F-DB4C8E56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2287" y="2217587"/>
            <a:ext cx="4896282" cy="410789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5DBB09B-0B26-E8FB-D118-04EC94C5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569" y="2217586"/>
            <a:ext cx="4896282" cy="410789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95/5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268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FFD05-A8D0-1970-52BC-500F4EC373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Concentric sampled deformation gradients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CF2FCD-91FF-1EE6-6CD2-EB1FDBC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BD7F7A-BBB5-779E-05F3-0B7C09BE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483E17-27EF-0C40-A05F-DB4C8E56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2287" y="2217587"/>
            <a:ext cx="4896281" cy="410789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5DBB09B-0B26-E8FB-D118-04EC94C5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569" y="2217586"/>
            <a:ext cx="4896281" cy="410789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00FF85-8501-3917-5F24-C6212A5FA194}"/>
              </a:ext>
            </a:extLst>
          </p:cNvPr>
          <p:cNvSpPr txBox="1"/>
          <p:nvPr/>
        </p:nvSpPr>
        <p:spPr>
          <a:xfrm>
            <a:off x="334435" y="2506012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</a:rPr>
              <a:t>95/5</a:t>
            </a:r>
          </a:p>
          <a:p>
            <a:r>
              <a:rPr lang="de-DE" b="1" dirty="0">
                <a:latin typeface="+mj-lt"/>
              </a:rPr>
              <a:t>Split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190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0FF758-01DF-07D7-245E-3CD57CD12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What differences do you observe in the generalization of the models? What difference do you observe in the required network size</a:t>
            </a:r>
          </a:p>
          <a:p>
            <a:pPr algn="l"/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/ calibration dataset size? What is the smallest possible architecture for each model? What is the </a:t>
            </a:r>
            <a:r>
              <a:rPr lang="en-GB" sz="1800" b="0" i="1" u="none" strike="noStrike" baseline="0" dirty="0">
                <a:solidFill>
                  <a:srgbClr val="FF0000"/>
                </a:solidFill>
                <a:latin typeface="XCharter-Italic"/>
              </a:rPr>
              <a:t>inductive bias</a:t>
            </a:r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, c.f. Haussler [1], of</a:t>
            </a:r>
          </a:p>
          <a:p>
            <a:pPr algn="l"/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both NN models?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4AA7AA-EE88-7D10-3CD4-DCAA91C2AE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EDDABAE-DF4F-7F4A-65A9-D8F260FC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846FE4-5B99-92ED-B290-96F5720C1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6039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27801781-7417-C100-3151-CA42D34FAA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Hyperelasticity</a:t>
            </a:r>
            <a:r>
              <a:rPr lang="en-GB" dirty="0"/>
              <a:t> I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4B7DAA7E-A772-E60E-65C4-E1C662CB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E1455-4D20-03EC-F15C-114D5DEA8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067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153D89-766E-78E8-9A88-FBC11277D4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Hyperelasticity</a:t>
            </a:r>
            <a:r>
              <a:rPr lang="en-GB" dirty="0"/>
              <a:t> II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56712B-B947-CCFF-72AA-2721D846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3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078D4A-4F97-5135-A2BC-4B8F0ACC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287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B1CF0BB-5741-48B0-D08F-8F6B7E505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003" y="2926232"/>
            <a:ext cx="7679286" cy="630942"/>
          </a:xfrm>
        </p:spPr>
        <p:txBody>
          <a:bodyPr/>
          <a:lstStyle/>
          <a:p>
            <a:pPr algn="l"/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Why is it not possible to use batch normalization for this model?</a:t>
            </a:r>
          </a:p>
          <a:p>
            <a:pPr algn="l"/>
            <a:r>
              <a:rPr lang="en-GB" sz="1800" b="0" i="0" u="none" strike="noStrike" baseline="0" dirty="0">
                <a:solidFill>
                  <a:srgbClr val="FF0000"/>
                </a:solidFill>
                <a:latin typeface="XCharter-Roman"/>
              </a:rPr>
              <a:t>• What are the benefits of scaling the output as in eq. (1)?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B243103-C8B7-6C8D-CF31-09C2910918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974C4DB-F66A-6DB1-C8E5-DDB4D5D3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381DB0-7CB9-7338-A127-53AB61450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1148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32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76F9E0-E216-888F-7524-0634869960D7}"/>
              </a:ext>
            </a:extLst>
          </p:cNvPr>
          <p:cNvGrpSpPr/>
          <p:nvPr/>
        </p:nvGrpSpPr>
        <p:grpSpPr>
          <a:xfrm>
            <a:off x="970836" y="1727137"/>
            <a:ext cx="10250327" cy="4836131"/>
            <a:chOff x="1639316" y="1739539"/>
            <a:chExt cx="9785612" cy="4616877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8212AE7-7004-0463-186E-93EABE2E1AB5}"/>
                </a:ext>
              </a:extLst>
            </p:cNvPr>
            <p:cNvGrpSpPr/>
            <p:nvPr/>
          </p:nvGrpSpPr>
          <p:grpSpPr>
            <a:xfrm>
              <a:off x="1639316" y="1739539"/>
              <a:ext cx="9785612" cy="4616877"/>
              <a:chOff x="666691" y="1654662"/>
              <a:chExt cx="9785612" cy="4616877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C9819AE-39FD-5447-5349-6B81767B6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6691" y="1909775"/>
                <a:ext cx="5823678" cy="3941989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1DBE5A-6697-3375-FFC1-E071098D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37547" y="1654662"/>
                <a:ext cx="4014756" cy="4616877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345ED0-4AF7-BDC9-FD75-0C2FE592CC7A}"/>
                </a:ext>
              </a:extLst>
            </p:cNvPr>
            <p:cNvSpPr txBox="1"/>
            <p:nvPr/>
          </p:nvSpPr>
          <p:spPr>
            <a:xfrm>
              <a:off x="2273993" y="1818266"/>
              <a:ext cx="5042003" cy="29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+mj-lt"/>
                </a:rPr>
                <a:t>Layers: 16, 16, 1    Epochs: 4000    Learn rate: 0.005</a:t>
              </a: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</p:spTree>
    <p:extLst>
      <p:ext uri="{BB962C8B-B14F-4D97-AF65-F5344CB8AC3E}">
        <p14:creationId xmlns:p14="http://schemas.microsoft.com/office/powerpoint/2010/main" val="214582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33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212409" y="1632714"/>
            <a:ext cx="11008754" cy="4930557"/>
            <a:chOff x="-57351" y="1564518"/>
            <a:chExt cx="10509654" cy="470702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7" y="1654662"/>
              <a:ext cx="4014756" cy="4616877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57351" y="1564518"/>
              <a:ext cx="6611392" cy="4143454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</p:spTree>
    <p:extLst>
      <p:ext uri="{BB962C8B-B14F-4D97-AF65-F5344CB8AC3E}">
        <p14:creationId xmlns:p14="http://schemas.microsoft.com/office/powerpoint/2010/main" val="720749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8799C9-CDCA-E579-76EB-317EEDD2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– 1.2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93A08-11C0-40CD-5A03-C65E9ADE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34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212AE7-7004-0463-186E-93EABE2E1AB5}"/>
              </a:ext>
            </a:extLst>
          </p:cNvPr>
          <p:cNvGrpSpPr/>
          <p:nvPr/>
        </p:nvGrpSpPr>
        <p:grpSpPr>
          <a:xfrm>
            <a:off x="212409" y="1633172"/>
            <a:ext cx="11008754" cy="4930099"/>
            <a:chOff x="-57351" y="1564955"/>
            <a:chExt cx="10509654" cy="470658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E1DBE5A-6697-3375-FFC1-E071098D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47" y="1654662"/>
              <a:ext cx="4014756" cy="4616877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9819AE-39FD-5447-5349-6B81767B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57351" y="1564955"/>
              <a:ext cx="6611392" cy="4142579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9FD34-D2EB-10F6-A657-8DDC0A0BB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Invariant-based model</a:t>
            </a:r>
          </a:p>
        </p:txBody>
      </p:sp>
    </p:spTree>
    <p:extLst>
      <p:ext uri="{BB962C8B-B14F-4D97-AF65-F5344CB8AC3E}">
        <p14:creationId xmlns:p14="http://schemas.microsoft.com/office/powerpoint/2010/main" val="489639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8A8A9DB5-5240-A8D5-7F75-6E2005A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2DC07D-C22E-2F50-CD3B-48630B1743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34435" y="6457177"/>
            <a:ext cx="648998" cy="212183"/>
          </a:xfrm>
        </p:spPr>
        <p:txBody>
          <a:bodyPr/>
          <a:lstStyle/>
          <a:p>
            <a:fld id="{18D1DAEB-6308-4530-BE9D-727FECA26B12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C5B83-90FE-BEB2-5100-EFDE5B83F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D4E57F-1E55-D98B-E422-0A68A67365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27448" y="6457177"/>
            <a:ext cx="9937104" cy="212183"/>
          </a:xfrm>
        </p:spPr>
        <p:txBody>
          <a:bodyPr/>
          <a:lstStyle/>
          <a:p>
            <a:r>
              <a:rPr lang="de-DE"/>
              <a:t>Maschinenbau | CPS | Fabian Roth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93ABF11-2387-AECB-CCA4-D2A15CBA54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4467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Uniaxial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D6F8EE-E1B3-CF34-6990-10A75FB65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249833A-11D9-53B5-ABA0-8144B9A97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442D23-9581-C1CC-80F0-74D732AB8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9039943-C4FD-2F4B-03A7-D05C71739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046293C-9025-C0CA-2D77-C1C995AD25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4380FB3-0725-8963-BE25-2E9D974CE8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" y="3050980"/>
            <a:ext cx="10827225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Biaxial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A9DEE-E822-CFC5-306D-CC2C41310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7D615B7-CB76-82F6-C3ED-9298DAD00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45AE65-195C-8DDE-AC6F-7798D826E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29930A-B49C-3C2A-16EC-FE3FC5312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D956A7-EE46-C558-24EC-226E582F7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5928B0-224C-0CAA-020A-47DACFAEEA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1" y="3050980"/>
            <a:ext cx="10827224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9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Shear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B980BE-B069-A683-1913-D58FB9B3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50CC4D-A060-3EB8-8C5F-AA3230E2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D5CCEE-686E-2976-B70B-062CE40D3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456DDF-DCE0-CDEE-530E-406FA3027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2C8EA85-5E80-D6BA-10C1-3D413809A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DB76F9-47A9-618D-39D4-A820C8EC5B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1" y="3052139"/>
            <a:ext cx="10827225" cy="34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Biaxial Test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50E43FA-56D3-E357-7681-BFBE2E49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699EFBF-3331-57A2-B493-FA8BEB02D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434389-EBE2-7AEE-9C2C-DC8B1CE11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3FE90A9-A538-BDF1-D073-8207226D5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C7BC9E-DACF-1115-57AC-D2637F1961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0D2E305-C225-A57D-236A-86B81E0D44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7" y="3050980"/>
            <a:ext cx="10819952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2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179EC4-9D5D-F19F-8763-41E2162D7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- Mixed Test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DD4AE6-1986-0CE4-FE45-7B694D6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2 - 1.1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E4F1B-F59C-BE4D-04E0-F6226006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1638" y="6448195"/>
            <a:ext cx="491571" cy="212183"/>
          </a:xfrm>
        </p:spPr>
        <p:txBody>
          <a:bodyPr/>
          <a:lstStyle/>
          <a:p>
            <a:fld id="{90C102AE-0422-49F2-AB6F-2D341D1EB39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AD28AB-CA04-8994-3565-70B75F15C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2104" y="1473554"/>
            <a:ext cx="1981200" cy="15525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FE0209A-B443-31AE-1BA3-791C605A2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8044" y="1477430"/>
            <a:ext cx="2314575" cy="1552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6C86C8F-DD82-5226-4FA8-36971B728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4170" y="1756326"/>
            <a:ext cx="1247775" cy="10763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29341-F4D6-6752-08A7-4F8AAAC3C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2361" y="1472962"/>
            <a:ext cx="1885950" cy="15525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2D4C9B6-3976-2421-890B-88BC47E5B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113746" y="1308831"/>
            <a:ext cx="2457450" cy="18764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05761C4-ECFC-E70F-7D58-5CD40DA09E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1" y="3050980"/>
            <a:ext cx="10827224" cy="34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ABE5A-B23F-BAAD-1284-86F90F76A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Naive Model</a:t>
            </a:r>
            <a:endParaRPr lang="en-GB" dirty="0"/>
          </a:p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D13612-A0CA-90DA-85BA-D3365237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– 2.2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A4497-F0CA-96A4-5ABC-66957CF9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EEC8C9-35AC-4C7C-C728-4C986B62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976224"/>
            <a:ext cx="5482789" cy="39147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8A0AC-57A8-1035-F37C-3B234A1F2061}"/>
              </a:ext>
            </a:extLst>
          </p:cNvPr>
          <p:cNvSpPr txBox="1"/>
          <p:nvPr/>
        </p:nvSpPr>
        <p:spPr>
          <a:xfrm>
            <a:off x="7464152" y="2242971"/>
            <a:ext cx="369844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/>
              <a:t>Physical conditions</a:t>
            </a:r>
            <a:r>
              <a:rPr lang="en-US" sz="2400" dirty="0"/>
              <a:t>: </a:t>
            </a:r>
          </a:p>
          <a:p>
            <a:pPr marL="342900" indent="-342900">
              <a:buSzPct val="130000"/>
              <a:buBlip>
                <a:blip r:embed="rId3"/>
              </a:buBlip>
            </a:pPr>
            <a:r>
              <a:rPr lang="en-US" sz="2400" dirty="0"/>
              <a:t>Objectivity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Material Symmetry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Thermodynamics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Polyconvexity/Ellipticity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Normalization</a:t>
            </a:r>
          </a:p>
          <a:p>
            <a:pPr marL="342900" indent="-342900">
              <a:buSzPct val="130000"/>
              <a:buBlip>
                <a:blip r:embed="rId4"/>
              </a:buBlip>
            </a:pPr>
            <a:r>
              <a:rPr lang="en-US" sz="2400" dirty="0"/>
              <a:t>Growth Condition</a:t>
            </a:r>
          </a:p>
        </p:txBody>
      </p:sp>
    </p:spTree>
    <p:extLst>
      <p:ext uri="{BB962C8B-B14F-4D97-AF65-F5344CB8AC3E}">
        <p14:creationId xmlns:p14="http://schemas.microsoft.com/office/powerpoint/2010/main" val="3271888693"/>
      </p:ext>
    </p:extLst>
  </p:cSld>
  <p:clrMapOvr>
    <a:masterClrMapping/>
  </p:clrMapOvr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TUDa_Master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767</Words>
  <Application>Microsoft Office PowerPoint</Application>
  <PresentationFormat>Breitbild</PresentationFormat>
  <Paragraphs>216</Paragraphs>
  <Slides>35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3" baseType="lpstr">
      <vt:lpstr>Arial</vt:lpstr>
      <vt:lpstr>Arial Black</vt:lpstr>
      <vt:lpstr>Bitstream Charter</vt:lpstr>
      <vt:lpstr>Stafford</vt:lpstr>
      <vt:lpstr>Wingdings</vt:lpstr>
      <vt:lpstr>XCharter-Italic</vt:lpstr>
      <vt:lpstr>XCharter-Roman</vt:lpstr>
      <vt:lpstr>TUDa Präsentationsvorlage</vt:lpstr>
      <vt:lpstr>Tutorial Machine Learning in Solid Mechanics</vt:lpstr>
      <vt:lpstr>Tutorial Machine Learning in Solid Mechanics</vt:lpstr>
      <vt:lpstr>Task 2</vt:lpstr>
      <vt:lpstr>2 - 1.1</vt:lpstr>
      <vt:lpstr>2 - 1.1</vt:lpstr>
      <vt:lpstr>2 - 1.1</vt:lpstr>
      <vt:lpstr>2 - 1.1</vt:lpstr>
      <vt:lpstr>2 - 1.1</vt:lpstr>
      <vt:lpstr>2 – 2.2</vt:lpstr>
      <vt:lpstr>2 – 2.2</vt:lpstr>
      <vt:lpstr>2 – 2.2</vt:lpstr>
      <vt:lpstr>2 – 2.2</vt:lpstr>
      <vt:lpstr>2 – 2.2</vt:lpstr>
      <vt:lpstr>2 – 2.2</vt:lpstr>
      <vt:lpstr>2 – 2.2</vt:lpstr>
      <vt:lpstr>2 – 3.1</vt:lpstr>
      <vt:lpstr>2 – 3.2</vt:lpstr>
      <vt:lpstr>2 – 3.2</vt:lpstr>
      <vt:lpstr>2 – 3.2</vt:lpstr>
      <vt:lpstr>2 – 3.2</vt:lpstr>
      <vt:lpstr>2 – 3.2</vt:lpstr>
      <vt:lpstr>2 – 3.2</vt:lpstr>
      <vt:lpstr>2 – 3.2</vt:lpstr>
      <vt:lpstr>2 – 3.2</vt:lpstr>
      <vt:lpstr>2 – 3.2</vt:lpstr>
      <vt:lpstr>2 – 4</vt:lpstr>
      <vt:lpstr>2 – 4</vt:lpstr>
      <vt:lpstr>2 – 4</vt:lpstr>
      <vt:lpstr>PowerPoint-Präsentation</vt:lpstr>
      <vt:lpstr>Task 3</vt:lpstr>
      <vt:lpstr>PowerPoint-Präsentation</vt:lpstr>
      <vt:lpstr>3 – 1.2</vt:lpstr>
      <vt:lpstr>3 – 1.2</vt:lpstr>
      <vt:lpstr>3 – 1.2</vt:lpstr>
      <vt:lpstr>Tutorial Machine Learning in Solid Mechanics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Fabian Roth</cp:lastModifiedBy>
  <cp:revision>318</cp:revision>
  <dcterms:created xsi:type="dcterms:W3CDTF">2009-12-23T09:42:49Z</dcterms:created>
  <dcterms:modified xsi:type="dcterms:W3CDTF">2022-12-18T19:58:27Z</dcterms:modified>
</cp:coreProperties>
</file>